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Helvetica Neue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HelveticaNeue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7" Type="http://schemas.openxmlformats.org/officeDocument/2006/relationships/font" Target="fonts/HelveticaNeue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title">
  <p:cSld name="Title slide">
    <p:bg>
      <p:bgPr>
        <a:solidFill>
          <a:srgbClr val="2A399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Shape 16"/>
          <p:cNvGrpSpPr/>
          <p:nvPr/>
        </p:nvGrpSpPr>
        <p:grpSpPr>
          <a:xfrm>
            <a:off x="6098375" y="0"/>
            <a:ext cx="3045631" cy="2030580"/>
            <a:chOff x="-1" y="-2"/>
            <a:chExt cx="3045629" cy="2030578"/>
          </a:xfrm>
        </p:grpSpPr>
        <p:sp>
          <p:nvSpPr>
            <p:cNvPr id="17" name="Shape 17"/>
            <p:cNvSpPr/>
            <p:nvPr/>
          </p:nvSpPr>
          <p:spPr>
            <a:xfrm>
              <a:off x="2030425" y="9"/>
              <a:ext cx="1015203" cy="10152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8" name="Shape 18"/>
            <p:cNvSpPr/>
            <p:nvPr/>
          </p:nvSpPr>
          <p:spPr>
            <a:xfrm flipH="1">
              <a:off x="1015085" y="-2"/>
              <a:ext cx="1015204" cy="1015207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9" name="Shape 19"/>
            <p:cNvSpPr/>
            <p:nvPr/>
          </p:nvSpPr>
          <p:spPr>
            <a:xfrm flipH="1" rot="10800000">
              <a:off x="1015210" y="102"/>
              <a:ext cx="1015203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0" name="Shape 20"/>
            <p:cNvSpPr/>
            <p:nvPr/>
          </p:nvSpPr>
          <p:spPr>
            <a:xfrm rot="10800000">
              <a:off x="-1" y="92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1" name="Shape 21"/>
            <p:cNvSpPr/>
            <p:nvPr/>
          </p:nvSpPr>
          <p:spPr>
            <a:xfrm rot="10800000">
              <a:off x="2030411" y="1015371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2" name="Shape 22"/>
          <p:cNvSpPr txBox="1"/>
          <p:nvPr>
            <p:ph type="title"/>
          </p:nvPr>
        </p:nvSpPr>
        <p:spPr>
          <a:xfrm>
            <a:off x="598100" y="1775222"/>
            <a:ext cx="8222100" cy="83880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Roboto"/>
              <a:buNone/>
              <a:defRPr b="0" i="0" sz="4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598088" y="2715910"/>
            <a:ext cx="8222100" cy="4329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Big number">
    <p:bg>
      <p:bgPr>
        <a:solidFill>
          <a:srgbClr val="2A3990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5" y="0"/>
            <a:ext cx="3045631" cy="2030580"/>
            <a:chOff x="-1" y="-2"/>
            <a:chExt cx="3045629" cy="2030578"/>
          </a:xfrm>
        </p:grpSpPr>
        <p:sp>
          <p:nvSpPr>
            <p:cNvPr id="71" name="Shape 71"/>
            <p:cNvSpPr/>
            <p:nvPr/>
          </p:nvSpPr>
          <p:spPr>
            <a:xfrm>
              <a:off x="2030425" y="9"/>
              <a:ext cx="1015203" cy="10152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1015085" y="-2"/>
              <a:ext cx="1015204" cy="1015207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1015210" y="102"/>
              <a:ext cx="1015203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-1" y="92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2030411" y="1015371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698" y="1256049"/>
            <a:ext cx="8520604" cy="203070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0" i="0" sz="12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698" y="3369224"/>
            <a:ext cx="8520604" cy="12819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698" y="410000"/>
            <a:ext cx="8520604" cy="607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698" y="1229875"/>
            <a:ext cx="8520604" cy="33390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Section header">
    <p:bg>
      <p:bgPr>
        <a:solidFill>
          <a:srgbClr val="2A3990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Shape 30"/>
          <p:cNvGrpSpPr/>
          <p:nvPr/>
        </p:nvGrpSpPr>
        <p:grpSpPr>
          <a:xfrm>
            <a:off x="6098375" y="0"/>
            <a:ext cx="3045631" cy="2030580"/>
            <a:chOff x="-1" y="-2"/>
            <a:chExt cx="3045629" cy="2030578"/>
          </a:xfrm>
        </p:grpSpPr>
        <p:sp>
          <p:nvSpPr>
            <p:cNvPr id="31" name="Shape 31"/>
            <p:cNvSpPr/>
            <p:nvPr/>
          </p:nvSpPr>
          <p:spPr>
            <a:xfrm>
              <a:off x="2030425" y="9"/>
              <a:ext cx="1015203" cy="10152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flipH="1">
              <a:off x="1015085" y="-2"/>
              <a:ext cx="1015204" cy="1015207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flipH="1" rot="10800000">
              <a:off x="1015210" y="102"/>
              <a:ext cx="1015203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10800000">
              <a:off x="-1" y="92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rot="10800000">
              <a:off x="2030411" y="1015371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598100" y="2152344"/>
            <a:ext cx="8222100" cy="8388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Roboto"/>
              <a:buNone/>
              <a:defRPr b="0" i="0" sz="4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698" y="410000"/>
            <a:ext cx="8520604" cy="607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698" y="1229975"/>
            <a:ext cx="3999904" cy="33390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397" y="1229972"/>
            <a:ext cx="3999905" cy="33390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698" y="410000"/>
            <a:ext cx="8520604" cy="607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698" y="555600"/>
            <a:ext cx="2808004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2400"/>
              <a:buFont typeface="Roboto"/>
              <a:buNone/>
              <a:defRPr b="0" i="0" sz="24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698" y="1465804"/>
            <a:ext cx="2808004" cy="31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●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○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■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●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○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5" y="0"/>
            <a:ext cx="3045631" cy="2030580"/>
            <a:chOff x="-1" y="-2"/>
            <a:chExt cx="3045629" cy="2030578"/>
          </a:xfrm>
        </p:grpSpPr>
        <p:sp>
          <p:nvSpPr>
            <p:cNvPr id="52" name="Shape 52"/>
            <p:cNvSpPr/>
            <p:nvPr/>
          </p:nvSpPr>
          <p:spPr>
            <a:xfrm>
              <a:off x="2030425" y="9"/>
              <a:ext cx="1015203" cy="101520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1015085" y="-2"/>
              <a:ext cx="1015204" cy="1015207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1015210" y="102"/>
              <a:ext cx="1015203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-1" y="92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2030411" y="1015371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48"/>
            <a:ext cx="5618701" cy="409080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7"/>
            <a:ext cx="4572000" cy="5143505"/>
          </a:xfrm>
          <a:prstGeom prst="rect">
            <a:avLst/>
          </a:prstGeom>
          <a:solidFill>
            <a:srgbClr val="2A399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3" cy="3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099"/>
            <a:ext cx="4045200" cy="156450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4200"/>
              <a:buFont typeface="Roboto"/>
              <a:buNone/>
              <a:defRPr b="0" i="0" sz="42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265500" y="2768999"/>
            <a:ext cx="4045200" cy="12693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198"/>
            <a:ext cx="3837000" cy="3695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499" y="4230575"/>
            <a:ext cx="5998803" cy="5988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0" y="3903667"/>
            <a:ext cx="9144000" cy="1239932"/>
            <a:chOff x="0" y="-2"/>
            <a:chExt cx="9144000" cy="1239931"/>
          </a:xfrm>
        </p:grpSpPr>
        <p:sp>
          <p:nvSpPr>
            <p:cNvPr id="7" name="Shape 7"/>
            <p:cNvSpPr/>
            <p:nvPr/>
          </p:nvSpPr>
          <p:spPr>
            <a:xfrm>
              <a:off x="8154895" y="-2"/>
              <a:ext cx="989103" cy="9879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" name="Shape 8"/>
            <p:cNvSpPr/>
            <p:nvPr/>
          </p:nvSpPr>
          <p:spPr>
            <a:xfrm flipH="1">
              <a:off x="6181162" y="-2"/>
              <a:ext cx="989104" cy="9879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" name="Shape 9"/>
            <p:cNvSpPr/>
            <p:nvPr/>
          </p:nvSpPr>
          <p:spPr>
            <a:xfrm>
              <a:off x="7170273" y="-1"/>
              <a:ext cx="989104" cy="9879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" name="Shape 10"/>
            <p:cNvSpPr/>
            <p:nvPr/>
          </p:nvSpPr>
          <p:spPr>
            <a:xfrm rot="10800000">
              <a:off x="8154757" y="10"/>
              <a:ext cx="989103" cy="987906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" name="Shape 11"/>
            <p:cNvSpPr/>
            <p:nvPr/>
          </p:nvSpPr>
          <p:spPr>
            <a:xfrm>
              <a:off x="0" y="987926"/>
              <a:ext cx="9144000" cy="252003"/>
            </a:xfrm>
            <a:prstGeom prst="rect">
              <a:avLst/>
            </a:prstGeom>
            <a:solidFill>
              <a:srgbClr val="2A3990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2" name="Shape 12"/>
          <p:cNvSpPr txBox="1"/>
          <p:nvPr>
            <p:ph type="title"/>
          </p:nvPr>
        </p:nvSpPr>
        <p:spPr>
          <a:xfrm>
            <a:off x="311698" y="410000"/>
            <a:ext cx="8520604" cy="607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311698" y="1229875"/>
            <a:ext cx="8520604" cy="33390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4294967295" type="ctrTitle"/>
          </p:nvPr>
        </p:nvSpPr>
        <p:spPr>
          <a:xfrm>
            <a:off x="598100" y="1775222"/>
            <a:ext cx="8222099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Roboto"/>
              <a:buNone/>
            </a:pPr>
            <a:r>
              <a:rPr b="0" i="0" lang="en-CA" sz="4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ENSE 470 - Milestone 2</a:t>
            </a:r>
            <a:endParaRPr b="0" i="0" sz="4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Shape 86"/>
          <p:cNvSpPr txBox="1"/>
          <p:nvPr>
            <p:ph idx="4294967295" type="subTitle"/>
          </p:nvPr>
        </p:nvSpPr>
        <p:spPr>
          <a:xfrm>
            <a:off x="598098" y="2571325"/>
            <a:ext cx="3596704" cy="24090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Group Name: GLHF</a:t>
            </a:r>
            <a:endParaRPr b="0" i="0" sz="2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Group Members:</a:t>
            </a:r>
            <a:endParaRPr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-"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Vincent Chan</a:t>
            </a:r>
            <a:endParaRPr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-"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Thiago De Melo</a:t>
            </a:r>
            <a:endParaRPr b="0" i="0" sz="2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-"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Shuaihao Zhao</a:t>
            </a:r>
            <a:endParaRPr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-"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Joe Emmanuel Samano</a:t>
            </a:r>
            <a:endParaRPr b="0" i="0" sz="2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Shape 87"/>
          <p:cNvSpPr txBox="1"/>
          <p:nvPr/>
        </p:nvSpPr>
        <p:spPr>
          <a:xfrm>
            <a:off x="6312198" y="4286425"/>
            <a:ext cx="2508003" cy="6939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"/>
              <a:buNone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January 25,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005575" y="-2005574"/>
            <a:ext cx="5153100" cy="916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598100" y="2152344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Future VSM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311698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Current VSM Process flow</a:t>
            </a:r>
            <a:endParaRPr/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311698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446488" y="-1516164"/>
            <a:ext cx="4251026" cy="9145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/>
        </p:nvSpPr>
        <p:spPr>
          <a:xfrm>
            <a:off x="546975" y="816358"/>
            <a:ext cx="1596300" cy="938700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Wrong Approver: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User wait time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Unneeded Movement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5" name="Shape 155"/>
          <p:cNvSpPr txBox="1"/>
          <p:nvPr/>
        </p:nvSpPr>
        <p:spPr>
          <a:xfrm>
            <a:off x="3314008" y="758808"/>
            <a:ext cx="1872300" cy="938700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Different Approval Types: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Signature inventory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Signature transportation</a:t>
            </a: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881170" y="2835962"/>
            <a:ext cx="2160300" cy="769500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Different Submission Types: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Submission transportation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3406391" y="3695721"/>
            <a:ext cx="2169300" cy="769500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Different Means of contact: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Analyst Waiting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544727" y="1998284"/>
            <a:ext cx="2169300" cy="769500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Confusing Acronyms: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Defects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9" name="Shape 159"/>
          <p:cNvSpPr txBox="1"/>
          <p:nvPr/>
        </p:nvSpPr>
        <p:spPr>
          <a:xfrm>
            <a:off x="5277490" y="973207"/>
            <a:ext cx="2169300" cy="938700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Different Approver Files: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Char char="-"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Defects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Char char="-"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Over-processing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Char char="-"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File Inventory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311698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Future VSM Process flow</a:t>
            </a:r>
            <a:endParaRPr/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311698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78775"/>
            <a:ext cx="9144000" cy="416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311699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2700"/>
              <a:buFont typeface="Roboto"/>
              <a:buNone/>
            </a:pPr>
            <a:r>
              <a:rPr b="0" i="0" lang="en-CA" sz="27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Group Reflection</a:t>
            </a:r>
            <a:endParaRPr/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311699" y="893790"/>
            <a:ext cx="8520600" cy="3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88034" lvl="0" marL="384046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●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did you feel about this milestone? What did you like about it? What did you dislike?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Difficult getting started.</a:t>
            </a:r>
            <a:endParaRPr/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Helps with visualizing the solutions to the Kaizen problems.</a:t>
            </a:r>
            <a:endParaRPr/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Updating the Future VSM with respect the idea sheets</a:t>
            </a:r>
            <a:endParaRPr/>
          </a:p>
          <a:p>
            <a:pPr indent="-288034" lvl="0" marL="384046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●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did you learn about yourself as you collaborated and worked through this milestone?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Everyone has different ideas for solutions. Solutions were chosen based on a group consensus. Group members has different insights which helps guide us to our FSM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034" lvl="0" marL="384046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●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will you use what you have learned going forward?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We can use this to make improvements to an existing process</a:t>
            </a:r>
            <a:endParaRPr/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Can use to to help visual the whole process and to develop the software solution</a:t>
            </a:r>
            <a:endParaRPr/>
          </a:p>
          <a:p>
            <a:pPr indent="-288034" lvl="0" marL="384046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●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“stuff &amp; things” related to this milestone would you want help with?</a:t>
            </a:r>
            <a:endParaRPr/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Unsure whether an idea sheet for one kaizen burst solves another kaizen bursts as well.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Vincent\Desktop\ense470.png" id="92" name="Shape 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598100" y="2152344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Theme 1: Too many options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698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311698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598100" y="2152344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Theme 2: Unified System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698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11698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2A3990"/>
      </a:lt1>
      <a:dk2>
        <a:srgbClr val="A7A7A7"/>
      </a:dk2>
      <a:lt2>
        <a:srgbClr val="535353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